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627"/>
  </p:normalViewPr>
  <p:slideViewPr>
    <p:cSldViewPr snapToGrid="0" snapToObjects="1">
      <p:cViewPr varScale="1">
        <p:scale>
          <a:sx n="62" d="100"/>
          <a:sy n="62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TW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45053"/>
          <c:y val="0.11473"/>
          <c:w val="0.816804"/>
          <c:h val="0.71044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事件前</c:v>
                </c:pt>
              </c:strCache>
            </c:strRef>
          </c:tx>
          <c:spPr>
            <a:solidFill>
              <a:srgbClr val="85868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人物1</c:v>
                </c:pt>
                <c:pt idx="1">
                  <c:v>人物2</c:v>
                </c:pt>
                <c:pt idx="2">
                  <c:v>人物3</c:v>
                </c:pt>
                <c:pt idx="3">
                  <c:v>人物4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事件後</c:v>
                </c:pt>
              </c:strCache>
            </c:strRef>
          </c:tx>
          <c:spPr>
            <a:solidFill>
              <a:srgbClr val="CCCDCB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人物1</c:v>
                </c:pt>
                <c:pt idx="1">
                  <c:v>人物2</c:v>
                </c:pt>
                <c:pt idx="2">
                  <c:v>人物3</c:v>
                </c:pt>
                <c:pt idx="3">
                  <c:v>人物4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10040160"/>
        <c:axId val="-2134983568"/>
      </c:barChart>
      <c:catAx>
        <c:axId val="-2110040160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485670"/>
            </a:solidFill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9A958E"/>
                </a:solidFill>
                <a:latin typeface="Baskerville"/>
              </a:defRPr>
            </a:pPr>
            <a:endParaRPr lang="zh-TW"/>
          </a:p>
        </c:txPr>
        <c:crossAx val="-2134983568"/>
        <c:crosses val="autoZero"/>
        <c:auto val="1"/>
        <c:lblAlgn val="ctr"/>
        <c:lblOffset val="100"/>
        <c:noMultiLvlLbl val="1"/>
      </c:catAx>
      <c:valAx>
        <c:axId val="-2134983568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\ 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9A958E"/>
                </a:solidFill>
                <a:latin typeface="Baskerville"/>
              </a:defRPr>
            </a:pPr>
            <a:endParaRPr lang="zh-TW"/>
          </a:p>
        </c:txPr>
        <c:crossAx val="-2110040160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11999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內文層級一…"/>
          <p:cNvSpPr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內文層級一…"/>
          <p:cNvSpPr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7" name="幻燈片編號"/>
          <p:cNvSpPr>
            <a:spLocks noGrp="1"/>
          </p:cNvSpPr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影像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影像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影像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幻燈片編號"/>
          <p:cNvSpPr>
            <a:spLocks noGrp="1"/>
          </p:cNvSpPr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兩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影像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影像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幻燈片編號"/>
          <p:cNvSpPr>
            <a:spLocks noGrp="1"/>
          </p:cNvSpPr>
          <p:nvPr>
            <p:ph type="sldNum" sz="quarter" idx="2"/>
          </p:nvPr>
        </p:nvSpPr>
        <p:spPr>
          <a:xfrm>
            <a:off x="6349499" y="9251950"/>
            <a:ext cx="299213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王大明"/>
          <p:cNvSpPr>
            <a:spLocks noGrp="1"/>
          </p:cNvSpPr>
          <p:nvPr>
            <p:ph type="body" sz="quarter" idx="13"/>
          </p:nvPr>
        </p:nvSpPr>
        <p:spPr>
          <a:xfrm>
            <a:off x="673100" y="6472707"/>
            <a:ext cx="11658600" cy="58008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王大明</a:t>
            </a:r>
          </a:p>
        </p:txBody>
      </p:sp>
      <p:sp>
        <p:nvSpPr>
          <p:cNvPr id="124" name="在此輸入名言語錄。"/>
          <p:cNvSpPr>
            <a:spLocks noGrp="1"/>
          </p:cNvSpPr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在此輸入名言語錄。</a:t>
            </a:r>
          </a:p>
        </p:txBody>
      </p:sp>
      <p:sp>
        <p:nvSpPr>
          <p:cNvPr id="125" name="」"/>
          <p:cNvSpPr>
            <a:spLocks noGrp="1"/>
          </p:cNvSpPr>
          <p:nvPr>
            <p:ph type="body" sz="quarter" idx="15"/>
          </p:nvPr>
        </p:nvSpPr>
        <p:spPr>
          <a:xfrm>
            <a:off x="5863349" y="70612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」</a:t>
            </a:r>
          </a:p>
        </p:txBody>
      </p:sp>
      <p:sp>
        <p:nvSpPr>
          <p:cNvPr id="126" name="「"/>
          <p:cNvSpPr>
            <a:spLocks noGrp="1"/>
          </p:cNvSpPr>
          <p:nvPr>
            <p:ph type="body" sz="quarter" idx="16"/>
          </p:nvPr>
        </p:nvSpPr>
        <p:spPr>
          <a:xfrm>
            <a:off x="5863349" y="25654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「</a:t>
            </a:r>
          </a:p>
        </p:txBody>
      </p:sp>
      <p:sp>
        <p:nvSpPr>
          <p:cNvPr id="127" name="幻燈片編號"/>
          <p:cNvSpPr>
            <a:spLocks noGrp="1"/>
          </p:cNvSpPr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>
            <a:spLocks noGrp="1"/>
          </p:cNvSpPr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替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燈片編號"/>
          <p:cNvSpPr>
            <a:spLocks noGrp="1"/>
          </p:cNvSpPr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大標題文字"/>
          <p:cNvSpPr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2" name="內文層級一…"/>
          <p:cNvSpPr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替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影像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大標題文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2" name="內文層級一…"/>
          <p:cNvSpPr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大標題文字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4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替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大標題文字</a:t>
            </a:r>
          </a:p>
        </p:txBody>
      </p:sp>
      <p:sp>
        <p:nvSpPr>
          <p:cNvPr id="49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影像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大標題文字"/>
          <p:cNvSpPr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大標題文字</a:t>
            </a:r>
          </a:p>
        </p:txBody>
      </p:sp>
      <p:sp>
        <p:nvSpPr>
          <p:cNvPr id="58" name="內文層級一…"/>
          <p:cNvSpPr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大標題文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8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大標題文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7" name="內文層級一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幻燈片編號"/>
          <p:cNvSpPr>
            <a:spLocks noGrp="1"/>
          </p:cNvSpPr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影像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大標題文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8" name="內文層級一…"/>
          <p:cNvSpPr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幻燈片編號"/>
          <p:cNvSpPr>
            <a:spLocks noGrp="1"/>
          </p:cNvSpPr>
          <p:nvPr>
            <p:ph type="sldNum" sz="quarter" idx="2"/>
          </p:nvPr>
        </p:nvSpPr>
        <p:spPr>
          <a:xfrm>
            <a:off x="6352794" y="9251950"/>
            <a:ext cx="299213" cy="304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>
            <a:spLocks noGrp="1"/>
          </p:cNvSpPr>
          <p:nvPr>
            <p:ph type="sldNum" sz="quarter" idx="2"/>
          </p:nvPr>
        </p:nvSpPr>
        <p:spPr>
          <a:xfrm>
            <a:off x="6352794" y="925068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.news.yahoo.com/politics" TargetMode="External"/><Relationship Id="rId4" Type="http://schemas.openxmlformats.org/officeDocument/2006/relationships/hyperlink" Target="https://www.chinatimes.com/realtimenews/260407" TargetMode="External"/><Relationship Id="rId5" Type="http://schemas.openxmlformats.org/officeDocument/2006/relationships/hyperlink" Target="https://www.ettoday.net/news/focus/%E6%94%BF%E6%B2%BB/" TargetMode="External"/><Relationship Id="rId6" Type="http://schemas.openxmlformats.org/officeDocument/2006/relationships/hyperlink" Target="http://news.ltn.com.tw/list/breakingnews/politics/1" TargetMode="External"/><Relationship Id="rId7" Type="http://schemas.openxmlformats.org/officeDocument/2006/relationships/hyperlink" Target="https://tw.news.appledaily.com/politics/realtime" TargetMode="External"/><Relationship Id="rId8" Type="http://schemas.openxmlformats.org/officeDocument/2006/relationships/hyperlink" Target="https://newtalk.tw/news/subcategory/2/%E6%94%BF%E6%B2%BB" TargetMode="External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www.ftvnews.com.tw/news/overview/PO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政治新聞分析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政治新聞分析</a:t>
            </a:r>
          </a:p>
        </p:txBody>
      </p:sp>
      <p:sp>
        <p:nvSpPr>
          <p:cNvPr id="159" name="專題 助教組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專題 助教組</a:t>
            </a:r>
          </a:p>
        </p:txBody>
      </p:sp>
      <p:pic>
        <p:nvPicPr>
          <p:cNvPr id="160" name="線條" descr="線條"/>
          <p:cNvPicPr>
            <a:picLocks/>
          </p:cNvPicPr>
          <p:nvPr/>
        </p:nvPicPr>
        <p:blipFill>
          <a:blip r:embed="rId2">
            <a:alphaModFix amt="50433"/>
            <a:extLst/>
          </a:blip>
          <a:stretch>
            <a:fillRect/>
          </a:stretch>
        </p:blipFill>
        <p:spPr>
          <a:xfrm>
            <a:off x="2471214" y="5816600"/>
            <a:ext cx="8956329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目前進度："/>
          <p:cNvSpPr/>
          <p:nvPr/>
        </p:nvSpPr>
        <p:spPr>
          <a:xfrm>
            <a:off x="863477" y="818570"/>
            <a:ext cx="368046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400" cap="all" spc="215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目前進度：</a:t>
            </a:r>
          </a:p>
        </p:txBody>
      </p:sp>
      <p:sp>
        <p:nvSpPr>
          <p:cNvPr id="214" name="已爬完：自由、新頭殼"/>
          <p:cNvSpPr/>
          <p:nvPr/>
        </p:nvSpPr>
        <p:spPr>
          <a:xfrm>
            <a:off x="4921249" y="4616450"/>
            <a:ext cx="31623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已爬完：自由、新頭殼</a:t>
            </a:r>
          </a:p>
        </p:txBody>
      </p:sp>
      <p:sp>
        <p:nvSpPr>
          <p:cNvPr id="215" name="收集資料中"/>
          <p:cNvSpPr/>
          <p:nvPr/>
        </p:nvSpPr>
        <p:spPr>
          <a:xfrm>
            <a:off x="4857749" y="3223381"/>
            <a:ext cx="3162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800" b="1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rPr dirty="0"/>
              <a:t>收集資料中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線條" descr="線條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924383" y="4838699"/>
            <a:ext cx="9156034" cy="76201"/>
          </a:xfrm>
          <a:prstGeom prst="rect">
            <a:avLst/>
          </a:prstGeom>
        </p:spPr>
      </p:pic>
      <p:sp>
        <p:nvSpPr>
          <p:cNvPr id="219" name="圓形"/>
          <p:cNvSpPr/>
          <p:nvPr/>
        </p:nvSpPr>
        <p:spPr>
          <a:xfrm>
            <a:off x="6279813" y="929991"/>
            <a:ext cx="445174" cy="443787"/>
          </a:xfrm>
          <a:prstGeom prst="ellipse">
            <a:avLst/>
          </a:prstGeom>
          <a:solidFill>
            <a:schemeClr val="accent3">
              <a:hueOff val="-81409"/>
              <a:satOff val="11895"/>
              <a:lumOff val="1106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20" name="橢圓形"/>
          <p:cNvSpPr/>
          <p:nvPr/>
        </p:nvSpPr>
        <p:spPr>
          <a:xfrm>
            <a:off x="6063405" y="2303219"/>
            <a:ext cx="877989" cy="892746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21" name="橢圓形"/>
          <p:cNvSpPr/>
          <p:nvPr/>
        </p:nvSpPr>
        <p:spPr>
          <a:xfrm>
            <a:off x="6347640" y="3910039"/>
            <a:ext cx="309521" cy="31942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22" name="圓形"/>
          <p:cNvSpPr/>
          <p:nvPr/>
        </p:nvSpPr>
        <p:spPr>
          <a:xfrm>
            <a:off x="6279813" y="5510573"/>
            <a:ext cx="445174" cy="44378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8198"/>
                  <a:lumOff val="-10185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23" name="圓形"/>
          <p:cNvSpPr/>
          <p:nvPr/>
        </p:nvSpPr>
        <p:spPr>
          <a:xfrm>
            <a:off x="5980633" y="7030792"/>
            <a:ext cx="1043534" cy="1036976"/>
          </a:xfrm>
          <a:prstGeom prst="ellipse">
            <a:avLst/>
          </a:prstGeom>
          <a:solidFill>
            <a:schemeClr val="accent4">
              <a:hueOff val="163466"/>
              <a:satOff val="6226"/>
              <a:lumOff val="1095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24" name="圓形"/>
          <p:cNvSpPr/>
          <p:nvPr/>
        </p:nvSpPr>
        <p:spPr>
          <a:xfrm>
            <a:off x="6279813" y="8454990"/>
            <a:ext cx="445174" cy="443786"/>
          </a:xfrm>
          <a:prstGeom prst="ellipse">
            <a:avLst/>
          </a:prstGeom>
          <a:solidFill>
            <a:schemeClr val="accent3">
              <a:hueOff val="-81409"/>
              <a:satOff val="11895"/>
              <a:lumOff val="1106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25" name="事件"/>
          <p:cNvSpPr/>
          <p:nvPr/>
        </p:nvSpPr>
        <p:spPr>
          <a:xfrm>
            <a:off x="6140450" y="7288930"/>
            <a:ext cx="723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事件</a:t>
            </a:r>
          </a:p>
        </p:txBody>
      </p:sp>
      <p:sp>
        <p:nvSpPr>
          <p:cNvPr id="226" name="：事件"/>
          <p:cNvSpPr/>
          <p:nvPr/>
        </p:nvSpPr>
        <p:spPr>
          <a:xfrm>
            <a:off x="1604242" y="3165627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000"/>
            </a:lvl1pPr>
          </a:lstStyle>
          <a:p>
            <a:r>
              <a:t>：事件</a:t>
            </a:r>
          </a:p>
        </p:txBody>
      </p:sp>
      <p:sp>
        <p:nvSpPr>
          <p:cNvPr id="227" name="橢圓形"/>
          <p:cNvSpPr/>
          <p:nvPr/>
        </p:nvSpPr>
        <p:spPr>
          <a:xfrm>
            <a:off x="1006972" y="3068759"/>
            <a:ext cx="593852" cy="605287"/>
          </a:xfrm>
          <a:prstGeom prst="ellips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graphicFrame>
        <p:nvGraphicFramePr>
          <p:cNvPr id="228" name="2D 長條圖"/>
          <p:cNvGraphicFramePr/>
          <p:nvPr/>
        </p:nvGraphicFramePr>
        <p:xfrm>
          <a:off x="7071231" y="1695327"/>
          <a:ext cx="5410545" cy="2213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9" name="矩形"/>
          <p:cNvSpPr/>
          <p:nvPr/>
        </p:nvSpPr>
        <p:spPr>
          <a:xfrm>
            <a:off x="979664" y="4229986"/>
            <a:ext cx="1679293" cy="168949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0" name="矩形"/>
          <p:cNvSpPr/>
          <p:nvPr/>
        </p:nvSpPr>
        <p:spPr>
          <a:xfrm>
            <a:off x="980951" y="4032255"/>
            <a:ext cx="877989" cy="168949"/>
          </a:xfrm>
          <a:prstGeom prst="rect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1" name="線條"/>
          <p:cNvSpPr/>
          <p:nvPr/>
        </p:nvSpPr>
        <p:spPr>
          <a:xfrm flipV="1">
            <a:off x="984450" y="3920761"/>
            <a:ext cx="1" cy="520701"/>
          </a:xfrm>
          <a:prstGeom prst="line">
            <a:avLst/>
          </a:prstGeom>
          <a:ln w="127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2" name="：網路新聞報導量"/>
          <p:cNvSpPr/>
          <p:nvPr/>
        </p:nvSpPr>
        <p:spPr>
          <a:xfrm>
            <a:off x="2683567" y="3952511"/>
            <a:ext cx="214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000"/>
            </a:lvl1pPr>
          </a:lstStyle>
          <a:p>
            <a:r>
              <a:t>：網路新聞報導量</a:t>
            </a:r>
          </a:p>
        </p:txBody>
      </p:sp>
      <p:sp>
        <p:nvSpPr>
          <p:cNvPr id="233" name="說明框"/>
          <p:cNvSpPr/>
          <p:nvPr/>
        </p:nvSpPr>
        <p:spPr>
          <a:xfrm>
            <a:off x="7350077" y="3574678"/>
            <a:ext cx="2980929" cy="2887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465" y="15241"/>
                </a:lnTo>
                <a:lnTo>
                  <a:pt x="3465" y="21125"/>
                </a:lnTo>
                <a:cubicBezTo>
                  <a:pt x="3465" y="21387"/>
                  <a:pt x="3671" y="21600"/>
                  <a:pt x="3925" y="21600"/>
                </a:cubicBezTo>
                <a:lnTo>
                  <a:pt x="21140" y="21600"/>
                </a:lnTo>
                <a:cubicBezTo>
                  <a:pt x="21394" y="21600"/>
                  <a:pt x="21600" y="21387"/>
                  <a:pt x="21600" y="21125"/>
                </a:cubicBezTo>
                <a:lnTo>
                  <a:pt x="21600" y="12964"/>
                </a:lnTo>
                <a:cubicBezTo>
                  <a:pt x="21600" y="12702"/>
                  <a:pt x="21394" y="12489"/>
                  <a:pt x="21140" y="12489"/>
                </a:cubicBezTo>
                <a:lnTo>
                  <a:pt x="4765" y="12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4" name="人物在過去新聞…"/>
          <p:cNvSpPr/>
          <p:nvPr/>
        </p:nvSpPr>
        <p:spPr>
          <a:xfrm>
            <a:off x="7991763" y="5437669"/>
            <a:ext cx="214777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人物在過去新聞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事件中網路聲量</a:t>
            </a:r>
          </a:p>
        </p:txBody>
      </p:sp>
      <p:sp>
        <p:nvSpPr>
          <p:cNvPr id="235" name="說明框"/>
          <p:cNvSpPr/>
          <p:nvPr/>
        </p:nvSpPr>
        <p:spPr>
          <a:xfrm>
            <a:off x="949312" y="4701294"/>
            <a:ext cx="1043535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74"/>
                </a:moveTo>
                <a:lnTo>
                  <a:pt x="0" y="1326"/>
                </a:lnTo>
                <a:cubicBezTo>
                  <a:pt x="0" y="594"/>
                  <a:pt x="404" y="0"/>
                  <a:pt x="903" y="0"/>
                </a:cubicBezTo>
                <a:lnTo>
                  <a:pt x="20697" y="0"/>
                </a:lnTo>
                <a:cubicBezTo>
                  <a:pt x="21196" y="0"/>
                  <a:pt x="21600" y="594"/>
                  <a:pt x="21600" y="1326"/>
                </a:cubicBezTo>
                <a:lnTo>
                  <a:pt x="21600" y="20274"/>
                </a:lnTo>
                <a:cubicBezTo>
                  <a:pt x="21600" y="21006"/>
                  <a:pt x="21196" y="21600"/>
                  <a:pt x="20697" y="21600"/>
                </a:cubicBezTo>
                <a:lnTo>
                  <a:pt x="903" y="21600"/>
                </a:lnTo>
                <a:cubicBezTo>
                  <a:pt x="404" y="21600"/>
                  <a:pt x="0" y="21006"/>
                  <a:pt x="0" y="20274"/>
                </a:cubicBez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36" name="：人物在過去事件的網路聲量"/>
          <p:cNvSpPr/>
          <p:nvPr/>
        </p:nvSpPr>
        <p:spPr>
          <a:xfrm>
            <a:off x="1958483" y="4828294"/>
            <a:ext cx="341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000"/>
            </a:lvl1pPr>
          </a:lstStyle>
          <a:p>
            <a:r>
              <a:t>：人物在過去事件的網路聲量</a:t>
            </a:r>
          </a:p>
        </p:txBody>
      </p:sp>
      <p:pic>
        <p:nvPicPr>
          <p:cNvPr id="237" name="線條" descr="線條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88714" y="6464156"/>
            <a:ext cx="1879915" cy="294949"/>
          </a:xfrm>
          <a:prstGeom prst="rect">
            <a:avLst/>
          </a:prstGeom>
        </p:spPr>
      </p:pic>
      <p:sp>
        <p:nvSpPr>
          <p:cNvPr id="239" name="時間軸"/>
          <p:cNvSpPr/>
          <p:nvPr/>
        </p:nvSpPr>
        <p:spPr>
          <a:xfrm>
            <a:off x="3258512" y="6351280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時間軸</a:t>
            </a:r>
          </a:p>
        </p:txBody>
      </p:sp>
      <p:pic>
        <p:nvPicPr>
          <p:cNvPr id="240" name="線條" descr="線條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28348" y="7401806"/>
            <a:ext cx="1539861" cy="294949"/>
          </a:xfrm>
          <a:prstGeom prst="rect">
            <a:avLst/>
          </a:prstGeom>
        </p:spPr>
      </p:pic>
      <p:sp>
        <p:nvSpPr>
          <p:cNvPr id="242" name="圓圈大小表示事件在社…"/>
          <p:cNvSpPr/>
          <p:nvPr/>
        </p:nvSpPr>
        <p:spPr>
          <a:xfrm>
            <a:off x="1500073" y="7142880"/>
            <a:ext cx="2908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2000"/>
            </a:pPr>
            <a:r>
              <a:t>圓圈大小表示事件在社</a:t>
            </a:r>
          </a:p>
          <a:p>
            <a:pPr>
              <a:defRPr sz="2000"/>
            </a:pPr>
            <a:r>
              <a:t>會上產生的熱度與影響力</a:t>
            </a:r>
          </a:p>
        </p:txBody>
      </p:sp>
      <p:pic>
        <p:nvPicPr>
          <p:cNvPr id="243" name="圓角矩形" descr="圓角矩形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23386" y="2815008"/>
            <a:ext cx="4887700" cy="2848125"/>
          </a:xfrm>
          <a:prstGeom prst="rect">
            <a:avLst/>
          </a:prstGeom>
        </p:spPr>
      </p:pic>
      <p:sp>
        <p:nvSpPr>
          <p:cNvPr id="245" name="視覺化成品模型："/>
          <p:cNvSpPr/>
          <p:nvPr/>
        </p:nvSpPr>
        <p:spPr>
          <a:xfrm>
            <a:off x="753455" y="883148"/>
            <a:ext cx="425958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000" cap="all" spc="79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視覺化成品模型：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hank you"/>
          <p:cNvSpPr>
            <a:spLocks noGrp="1"/>
          </p:cNvSpPr>
          <p:nvPr>
            <p:ph type="title"/>
          </p:nvPr>
        </p:nvSpPr>
        <p:spPr>
          <a:xfrm>
            <a:off x="673100" y="1276350"/>
            <a:ext cx="11658600" cy="7493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500" spc="90"/>
            </a:lvl1pPr>
          </a:lstStyle>
          <a:p>
            <a:r>
              <a:t>Thank you</a:t>
            </a:r>
          </a:p>
        </p:txBody>
      </p:sp>
      <p:pic>
        <p:nvPicPr>
          <p:cNvPr id="248" name="iJ8Z10r.gif" descr="iJ8Z10r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989" y="3020099"/>
            <a:ext cx="8128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— Barak Obama"/>
          <p:cNvSpPr>
            <a:spLocks noGrp="1"/>
          </p:cNvSpPr>
          <p:nvPr>
            <p:ph type="body" idx="13"/>
          </p:nvPr>
        </p:nvSpPr>
        <p:spPr>
          <a:xfrm>
            <a:off x="2723469" y="7613474"/>
            <a:ext cx="11658601" cy="558801"/>
          </a:xfrm>
          <a:prstGeom prst="rect">
            <a:avLst/>
          </a:prstGeom>
        </p:spPr>
        <p:txBody>
          <a:bodyPr/>
          <a:lstStyle/>
          <a:p>
            <a:r>
              <a:t>— Barak Obama</a:t>
            </a:r>
          </a:p>
        </p:txBody>
      </p:sp>
      <p:sp>
        <p:nvSpPr>
          <p:cNvPr id="164" name="」"/>
          <p:cNvSpPr>
            <a:spLocks noGrp="1"/>
          </p:cNvSpPr>
          <p:nvPr>
            <p:ph type="body" idx="15"/>
          </p:nvPr>
        </p:nvSpPr>
        <p:spPr>
          <a:xfrm>
            <a:off x="10109389" y="5592037"/>
            <a:ext cx="1280161" cy="1701801"/>
          </a:xfrm>
          <a:prstGeom prst="rect">
            <a:avLst/>
          </a:prstGeom>
        </p:spPr>
        <p:txBody>
          <a:bodyPr/>
          <a:lstStyle/>
          <a:p>
            <a:r>
              <a:t>」</a:t>
            </a:r>
          </a:p>
        </p:txBody>
      </p:sp>
      <p:sp>
        <p:nvSpPr>
          <p:cNvPr id="165" name="「"/>
          <p:cNvSpPr>
            <a:spLocks noGrp="1"/>
          </p:cNvSpPr>
          <p:nvPr>
            <p:ph type="body" idx="16"/>
          </p:nvPr>
        </p:nvSpPr>
        <p:spPr>
          <a:xfrm>
            <a:off x="1654121" y="1899155"/>
            <a:ext cx="1280161" cy="1701801"/>
          </a:xfrm>
          <a:prstGeom prst="rect">
            <a:avLst/>
          </a:prstGeom>
        </p:spPr>
        <p:txBody>
          <a:bodyPr/>
          <a:lstStyle/>
          <a:p>
            <a:r>
              <a:t>「</a:t>
            </a:r>
          </a:p>
        </p:txBody>
      </p:sp>
      <p:pic>
        <p:nvPicPr>
          <p:cNvPr id="166" name="giphy.gif" descr="giphy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992214"/>
            <a:ext cx="6096000" cy="337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分析政治人物在重大事件發生時的媒體報導量"/>
          <p:cNvSpPr>
            <a:spLocks noGrp="1"/>
          </p:cNvSpPr>
          <p:nvPr>
            <p:ph type="title"/>
          </p:nvPr>
        </p:nvSpPr>
        <p:spPr>
          <a:xfrm>
            <a:off x="2264321" y="2082941"/>
            <a:ext cx="5311153" cy="3581401"/>
          </a:xfrm>
          <a:prstGeom prst="rect">
            <a:avLst/>
          </a:prstGeom>
        </p:spPr>
        <p:txBody>
          <a:bodyPr/>
          <a:lstStyle/>
          <a:p>
            <a:pPr defTabSz="434340">
              <a:lnSpc>
                <a:spcPct val="100000"/>
              </a:lnSpc>
              <a:defRPr sz="5700" spc="114"/>
            </a:pPr>
            <a:r>
              <a:rPr dirty="0"/>
              <a:t>分析</a:t>
            </a:r>
            <a:r>
              <a:rPr dirty="0">
                <a:solidFill>
                  <a:srgbClr val="941100"/>
                </a:solidFill>
              </a:rPr>
              <a:t>政治人物</a:t>
            </a:r>
            <a:r>
              <a:rPr dirty="0"/>
              <a:t>在</a:t>
            </a:r>
            <a:r>
              <a:rPr dirty="0">
                <a:solidFill>
                  <a:srgbClr val="941100"/>
                </a:solidFill>
              </a:rPr>
              <a:t>重大事件</a:t>
            </a:r>
            <a:r>
              <a:rPr dirty="0"/>
              <a:t>發生時的</a:t>
            </a:r>
            <a:r>
              <a:rPr dirty="0">
                <a:solidFill>
                  <a:srgbClr val="941100"/>
                </a:solidFill>
              </a:rPr>
              <a:t>媒體</a:t>
            </a:r>
            <a:r>
              <a:rPr dirty="0"/>
              <a:t>報導量</a:t>
            </a:r>
          </a:p>
        </p:txBody>
      </p:sp>
      <p:sp>
        <p:nvSpPr>
          <p:cNvPr id="169" name="問題："/>
          <p:cNvSpPr>
            <a:spLocks noGrp="1"/>
          </p:cNvSpPr>
          <p:nvPr>
            <p:ph type="body" sz="quarter" idx="1"/>
          </p:nvPr>
        </p:nvSpPr>
        <p:spPr>
          <a:xfrm>
            <a:off x="953908" y="682496"/>
            <a:ext cx="4889501" cy="1358901"/>
          </a:xfrm>
          <a:prstGeom prst="rect">
            <a:avLst/>
          </a:prstGeom>
        </p:spPr>
        <p:txBody>
          <a:bodyPr/>
          <a:lstStyle/>
          <a:p>
            <a:r>
              <a:t>問題：</a:t>
            </a:r>
          </a:p>
        </p:txBody>
      </p:sp>
      <p:sp>
        <p:nvSpPr>
          <p:cNvPr id="170" name="- 研究目標：…"/>
          <p:cNvSpPr/>
          <p:nvPr/>
        </p:nvSpPr>
        <p:spPr>
          <a:xfrm>
            <a:off x="7001395" y="5859279"/>
            <a:ext cx="5190652" cy="250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600" cap="all" spc="234">
                <a:latin typeface="+mn-lt"/>
                <a:ea typeface="+mn-ea"/>
                <a:cs typeface="+mn-cs"/>
                <a:sym typeface="Baskerville"/>
              </a:defRPr>
            </a:pPr>
            <a:r>
              <a:rPr dirty="0">
                <a:latin typeface="Songti TC Light" charset="-120"/>
                <a:ea typeface="Songti TC Light" charset="-120"/>
                <a:cs typeface="Songti TC Light" charset="-120"/>
              </a:rPr>
              <a:t> - 研究目標：</a:t>
            </a:r>
          </a:p>
          <a:p>
            <a:pPr algn="l">
              <a:defRPr sz="2600" cap="all" spc="234">
                <a:latin typeface="+mn-lt"/>
                <a:ea typeface="+mn-ea"/>
                <a:cs typeface="+mn-cs"/>
                <a:sym typeface="Baskerville"/>
              </a:defRPr>
            </a:pPr>
            <a:r>
              <a:rPr dirty="0">
                <a:latin typeface="Songti TC Light" charset="-120"/>
                <a:ea typeface="Songti TC Light" charset="-120"/>
                <a:cs typeface="Songti TC Light" charset="-120"/>
              </a:rPr>
              <a:t>考量臺灣社會政治冷感的現狀，</a:t>
            </a:r>
          </a:p>
          <a:p>
            <a:pPr algn="l">
              <a:defRPr sz="2600" cap="all" spc="234">
                <a:latin typeface="+mn-lt"/>
                <a:ea typeface="+mn-ea"/>
                <a:cs typeface="+mn-cs"/>
                <a:sym typeface="Baskerville"/>
              </a:defRPr>
            </a:pPr>
            <a:r>
              <a:rPr dirty="0">
                <a:latin typeface="Songti TC Light" charset="-120"/>
                <a:ea typeface="Songti TC Light" charset="-120"/>
                <a:cs typeface="Songti TC Light" charset="-120"/>
              </a:rPr>
              <a:t>提供一個較為客觀的資料統整，</a:t>
            </a:r>
          </a:p>
          <a:p>
            <a:pPr algn="l">
              <a:defRPr sz="2600" cap="all" spc="234">
                <a:latin typeface="+mn-lt"/>
                <a:ea typeface="+mn-ea"/>
                <a:cs typeface="+mn-cs"/>
                <a:sym typeface="Baskerville"/>
              </a:defRPr>
            </a:pPr>
            <a:r>
              <a:rPr dirty="0">
                <a:latin typeface="Songti TC Light" charset="-120"/>
                <a:ea typeface="Songti TC Light" charset="-120"/>
                <a:cs typeface="Songti TC Light" charset="-120"/>
              </a:rPr>
              <a:t>藉由日常生活中的事件觀察政治</a:t>
            </a:r>
          </a:p>
          <a:p>
            <a:pPr algn="l">
              <a:defRPr sz="2600" cap="all" spc="234">
                <a:latin typeface="+mn-lt"/>
                <a:ea typeface="+mn-ea"/>
                <a:cs typeface="+mn-cs"/>
                <a:sym typeface="Baskerville"/>
              </a:defRPr>
            </a:pPr>
            <a:r>
              <a:rPr dirty="0">
                <a:latin typeface="Songti TC Light" charset="-120"/>
                <a:ea typeface="Songti TC Light" charset="-120"/>
                <a:cs typeface="Songti TC Light" charset="-120"/>
              </a:rPr>
              <a:t>人物的網路聲量變化，作為一種</a:t>
            </a:r>
          </a:p>
          <a:p>
            <a:pPr algn="l">
              <a:defRPr sz="2600" cap="all" spc="234">
                <a:latin typeface="+mn-lt"/>
                <a:ea typeface="+mn-ea"/>
                <a:cs typeface="+mn-cs"/>
                <a:sym typeface="Baskerville"/>
              </a:defRPr>
            </a:pPr>
            <a:r>
              <a:rPr dirty="0">
                <a:latin typeface="Songti TC Light" charset="-120"/>
                <a:ea typeface="Songti TC Light" charset="-120"/>
                <a:cs typeface="Songti TC Light" charset="-120"/>
              </a:rPr>
              <a:t>參與政治的方式。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資料來源："/>
          <p:cNvSpPr/>
          <p:nvPr/>
        </p:nvSpPr>
        <p:spPr>
          <a:xfrm>
            <a:off x="1029886" y="778768"/>
            <a:ext cx="368046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400" cap="all" spc="215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資料來源：</a:t>
            </a:r>
          </a:p>
        </p:txBody>
      </p:sp>
      <p:sp>
        <p:nvSpPr>
          <p:cNvPr id="173" name="聯合新聞…"/>
          <p:cNvSpPr/>
          <p:nvPr/>
        </p:nvSpPr>
        <p:spPr>
          <a:xfrm>
            <a:off x="5706360" y="1517650"/>
            <a:ext cx="6707239" cy="678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聯合新聞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https://udn.com/news/cate/2/6638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民視新聞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2"/>
              </a:rPr>
              <a:t>https://www.ftvnews.com.tw/news/overview/POL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yahoo新聞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3"/>
              </a:rPr>
              <a:t>https://tw.news.yahoo.com/politics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中時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4"/>
              </a:rPr>
              <a:t>https://www.chinatimes.com/realtimenews/260407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ETtoday（部分）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>
                <a:hlinkClick r:id="rId5"/>
              </a:rPr>
              <a:t>https://www.ettoday.net/news/focus/政治/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自由時報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6"/>
              </a:rPr>
              <a:t>http://news.ltn.com.tw/list/breakingnews/politics/1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蘋果即時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 u="sng">
                <a:hlinkClick r:id="rId7"/>
              </a:rPr>
              <a:t>https://tw.news.appledaily.com/politics/realtime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新頭殼</a:t>
            </a:r>
          </a:p>
          <a:p>
            <a:pPr algn="l" defTabSz="355600">
              <a:defRPr>
                <a:solidFill>
                  <a:srgbClr val="E4AF0A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rPr>
                <a:hlinkClick r:id="rId8"/>
              </a:rPr>
              <a:t>https://newtalk.tw/news/subcategory/2/政治</a:t>
            </a:r>
            <a:endParaRPr>
              <a:solidFill>
                <a:srgbClr val="454545"/>
              </a:solidFill>
            </a:endParaRPr>
          </a:p>
          <a:p>
            <a:pPr algn="l" defTabSz="355600">
              <a:defRPr sz="1200">
                <a:solidFill>
                  <a:srgbClr val="454545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>
              <a:solidFill>
                <a:srgbClr val="454545"/>
              </a:solidFill>
            </a:endParaRPr>
          </a:p>
        </p:txBody>
      </p:sp>
      <p:sp>
        <p:nvSpPr>
          <p:cNvPr id="174" name="臺灣具代表性之…"/>
          <p:cNvSpPr/>
          <p:nvPr/>
        </p:nvSpPr>
        <p:spPr>
          <a:xfrm>
            <a:off x="1380248" y="2546748"/>
            <a:ext cx="3398366" cy="166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150000"/>
              </a:lnSpc>
              <a:defRPr sz="36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臺灣具代表性之</a:t>
            </a:r>
          </a:p>
          <a:p>
            <a:pPr algn="r">
              <a:lnSpc>
                <a:spcPct val="150000"/>
              </a:lnSpc>
              <a:defRPr sz="36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大眾媒體</a:t>
            </a:r>
          </a:p>
        </p:txBody>
      </p:sp>
      <p:sp>
        <p:nvSpPr>
          <p:cNvPr id="175" name="篩選條件：…"/>
          <p:cNvSpPr/>
          <p:nvPr/>
        </p:nvSpPr>
        <p:spPr>
          <a:xfrm>
            <a:off x="1279371" y="5711003"/>
            <a:ext cx="4514056" cy="2971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篩選條件：</a:t>
            </a:r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1.具知名度</a:t>
            </a:r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2.有網頁版新聞</a:t>
            </a:r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3.明確分類有「政治版」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流程圖一「從事件出發」："/>
          <p:cNvSpPr/>
          <p:nvPr/>
        </p:nvSpPr>
        <p:spPr>
          <a:xfrm>
            <a:off x="1006288" y="798669"/>
            <a:ext cx="8678888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5400" cap="all" spc="215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流程圖一「從事件出發」：</a:t>
            </a:r>
          </a:p>
        </p:txBody>
      </p:sp>
      <p:sp>
        <p:nvSpPr>
          <p:cNvPr id="178" name="資料取得：…"/>
          <p:cNvSpPr/>
          <p:nvPr/>
        </p:nvSpPr>
        <p:spPr>
          <a:xfrm>
            <a:off x="1263757" y="2591984"/>
            <a:ext cx="2984168" cy="1016001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資料取得：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各大媒體網頁版新聞</a:t>
            </a:r>
          </a:p>
        </p:txBody>
      </p:sp>
      <p:sp>
        <p:nvSpPr>
          <p:cNvPr id="179" name="資料分析：…"/>
          <p:cNvSpPr/>
          <p:nvPr/>
        </p:nvSpPr>
        <p:spPr>
          <a:xfrm>
            <a:off x="7968270" y="5711516"/>
            <a:ext cx="4293862" cy="1606656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endParaRPr lang="en-US" dirty="0" smtClean="0"/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rPr dirty="0" smtClean="0"/>
              <a:t>資料分析</a:t>
            </a:r>
            <a:r>
              <a:rPr dirty="0"/>
              <a:t>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政治人物與歷史大事</a:t>
            </a:r>
            <a:r>
              <a:rPr dirty="0">
                <a:solidFill>
                  <a:srgbClr val="941100"/>
                </a:solidFill>
              </a:rPr>
              <a:t>同時出現</a:t>
            </a:r>
            <a:r>
              <a:rPr dirty="0"/>
              <a:t>＝該人物在該事件之網路聲量</a:t>
            </a:r>
          </a:p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 dirty="0"/>
          </a:p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 dirty="0"/>
          </a:p>
        </p:txBody>
      </p:sp>
      <p:sp>
        <p:nvSpPr>
          <p:cNvPr id="180" name="資料分析：…"/>
          <p:cNvSpPr/>
          <p:nvPr/>
        </p:nvSpPr>
        <p:spPr>
          <a:xfrm>
            <a:off x="9768385" y="2589259"/>
            <a:ext cx="2486914" cy="1263733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資料分析：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製作歷史大事紀</a:t>
            </a:r>
          </a:p>
        </p:txBody>
      </p:sp>
      <p:sp>
        <p:nvSpPr>
          <p:cNvPr id="181" name="資料整理：…"/>
          <p:cNvSpPr/>
          <p:nvPr/>
        </p:nvSpPr>
        <p:spPr>
          <a:xfrm>
            <a:off x="5473419" y="2576570"/>
            <a:ext cx="3386550" cy="1532571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資料整理：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範圍 - 2018下半年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以來的</a:t>
            </a:r>
            <a:r>
              <a:rPr>
                <a:solidFill>
                  <a:srgbClr val="941100"/>
                </a:solidFill>
              </a:rPr>
              <a:t>新聞重點字彙</a:t>
            </a:r>
          </a:p>
        </p:txBody>
      </p:sp>
      <p:sp>
        <p:nvSpPr>
          <p:cNvPr id="182" name="線條"/>
          <p:cNvSpPr/>
          <p:nvPr/>
        </p:nvSpPr>
        <p:spPr>
          <a:xfrm>
            <a:off x="4448538" y="3099984"/>
            <a:ext cx="786168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3" name="線條"/>
          <p:cNvSpPr/>
          <p:nvPr/>
        </p:nvSpPr>
        <p:spPr>
          <a:xfrm>
            <a:off x="9028710" y="3099984"/>
            <a:ext cx="56930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4" name="線條"/>
          <p:cNvSpPr/>
          <p:nvPr/>
        </p:nvSpPr>
        <p:spPr>
          <a:xfrm>
            <a:off x="11011841" y="4187821"/>
            <a:ext cx="1" cy="105410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5" name="線條"/>
          <p:cNvSpPr/>
          <p:nvPr/>
        </p:nvSpPr>
        <p:spPr>
          <a:xfrm flipH="1">
            <a:off x="7212721" y="6501086"/>
            <a:ext cx="569299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6" name="資料分析：…"/>
          <p:cNvSpPr/>
          <p:nvPr/>
        </p:nvSpPr>
        <p:spPr>
          <a:xfrm>
            <a:off x="3314418" y="5697758"/>
            <a:ext cx="3673356" cy="1606656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資料分析：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分析政治人物網路搜尋量，對應歷史大事紀</a:t>
            </a:r>
          </a:p>
        </p:txBody>
      </p:sp>
      <p:sp>
        <p:nvSpPr>
          <p:cNvPr id="187" name="線條"/>
          <p:cNvSpPr/>
          <p:nvPr/>
        </p:nvSpPr>
        <p:spPr>
          <a:xfrm flipH="1">
            <a:off x="2531805" y="6501086"/>
            <a:ext cx="56930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8" name="成果…"/>
          <p:cNvSpPr/>
          <p:nvPr/>
        </p:nvSpPr>
        <p:spPr>
          <a:xfrm>
            <a:off x="794305" y="5882977"/>
            <a:ext cx="1539616" cy="1263734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成果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視覺化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流程圖二「從人物出發」："/>
          <p:cNvSpPr/>
          <p:nvPr/>
        </p:nvSpPr>
        <p:spPr>
          <a:xfrm>
            <a:off x="1006288" y="798669"/>
            <a:ext cx="8544212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5400" cap="all" spc="215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流程圖二「從人物出發」：</a:t>
            </a:r>
          </a:p>
        </p:txBody>
      </p:sp>
      <p:sp>
        <p:nvSpPr>
          <p:cNvPr id="191" name="資料取得：…"/>
          <p:cNvSpPr/>
          <p:nvPr/>
        </p:nvSpPr>
        <p:spPr>
          <a:xfrm>
            <a:off x="1089554" y="2539088"/>
            <a:ext cx="2974605" cy="1843368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資料取得：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台灣各派政黨代表性人物及黨外活躍政治人物</a:t>
            </a:r>
          </a:p>
        </p:txBody>
      </p:sp>
      <p:sp>
        <p:nvSpPr>
          <p:cNvPr id="192" name="資料分析二：…"/>
          <p:cNvSpPr/>
          <p:nvPr/>
        </p:nvSpPr>
        <p:spPr>
          <a:xfrm>
            <a:off x="7135303" y="5541815"/>
            <a:ext cx="4371833" cy="1918542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endParaRPr lang="en-US" dirty="0" smtClean="0"/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rPr dirty="0" smtClean="0"/>
              <a:t>資料分析二</a:t>
            </a:r>
            <a:r>
              <a:rPr dirty="0"/>
              <a:t>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整理政治人物與歷史大事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rPr dirty="0">
                <a:solidFill>
                  <a:srgbClr val="941100"/>
                </a:solidFill>
              </a:rPr>
              <a:t>同時出現</a:t>
            </a:r>
            <a:r>
              <a:rPr dirty="0"/>
              <a:t>的頻率，作為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人物網路聲量的依據</a:t>
            </a:r>
          </a:p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 dirty="0"/>
          </a:p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 dirty="0"/>
          </a:p>
        </p:txBody>
      </p:sp>
      <p:sp>
        <p:nvSpPr>
          <p:cNvPr id="193" name="資料分析一：…"/>
          <p:cNvSpPr/>
          <p:nvPr/>
        </p:nvSpPr>
        <p:spPr>
          <a:xfrm>
            <a:off x="9047562" y="2538459"/>
            <a:ext cx="3130121" cy="1969130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資料分析一：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分析該人物討論熱度</a:t>
            </a:r>
            <a:r>
              <a:rPr>
                <a:solidFill>
                  <a:srgbClr val="941100"/>
                </a:solidFill>
              </a:rPr>
              <a:t>大幅增加的時間</a:t>
            </a:r>
            <a:r>
              <a:t>，對應當時新聞事件</a:t>
            </a:r>
          </a:p>
        </p:txBody>
      </p:sp>
      <p:sp>
        <p:nvSpPr>
          <p:cNvPr id="194" name="資料整理：…"/>
          <p:cNvSpPr/>
          <p:nvPr/>
        </p:nvSpPr>
        <p:spPr>
          <a:xfrm>
            <a:off x="5025842" y="2538470"/>
            <a:ext cx="2953116" cy="1530627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資料整理：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分析政治人物2018下半年以來</a:t>
            </a:r>
            <a:r>
              <a:rPr>
                <a:solidFill>
                  <a:srgbClr val="941100"/>
                </a:solidFill>
              </a:rPr>
              <a:t>討論熱度</a:t>
            </a:r>
          </a:p>
        </p:txBody>
      </p:sp>
      <p:sp>
        <p:nvSpPr>
          <p:cNvPr id="195" name="線條"/>
          <p:cNvSpPr/>
          <p:nvPr/>
        </p:nvSpPr>
        <p:spPr>
          <a:xfrm>
            <a:off x="4274590" y="3099984"/>
            <a:ext cx="569299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6" name="線條"/>
          <p:cNvSpPr/>
          <p:nvPr/>
        </p:nvSpPr>
        <p:spPr>
          <a:xfrm>
            <a:off x="8228610" y="3099984"/>
            <a:ext cx="56930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7" name="線條"/>
          <p:cNvSpPr/>
          <p:nvPr/>
        </p:nvSpPr>
        <p:spPr>
          <a:xfrm>
            <a:off x="10952444" y="4741742"/>
            <a:ext cx="1" cy="565920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8" name="線條"/>
          <p:cNvSpPr/>
          <p:nvPr/>
        </p:nvSpPr>
        <p:spPr>
          <a:xfrm flipH="1">
            <a:off x="5860554" y="6501086"/>
            <a:ext cx="786168" cy="1"/>
          </a:xfrm>
          <a:prstGeom prst="line">
            <a:avLst/>
          </a:prstGeom>
          <a:ln w="38100">
            <a:solidFill>
              <a:srgbClr val="5B58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9" name="成果…"/>
          <p:cNvSpPr/>
          <p:nvPr/>
        </p:nvSpPr>
        <p:spPr>
          <a:xfrm>
            <a:off x="2975374" y="5735772"/>
            <a:ext cx="2294999" cy="1530628"/>
          </a:xfrm>
          <a:prstGeom prst="rect">
            <a:avLst/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成果</a:t>
            </a:r>
          </a:p>
          <a:p>
            <a:pPr>
              <a:defRPr cap="all" spc="48">
                <a:latin typeface="+mn-lt"/>
                <a:ea typeface="+mn-ea"/>
                <a:cs typeface="+mn-cs"/>
                <a:sym typeface="Baskerville"/>
              </a:defRPr>
            </a:pPr>
            <a:r>
              <a:t>視覺化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泛綠…"/>
          <p:cNvSpPr>
            <a:spLocks noGrp="1"/>
          </p:cNvSpPr>
          <p:nvPr>
            <p:ph type="body" idx="1"/>
          </p:nvPr>
        </p:nvSpPr>
        <p:spPr>
          <a:xfrm>
            <a:off x="644296" y="1028700"/>
            <a:ext cx="11493173" cy="7467600"/>
          </a:xfrm>
          <a:prstGeom prst="rect">
            <a:avLst/>
          </a:prstGeom>
        </p:spPr>
        <p:txBody>
          <a:bodyPr/>
          <a:lstStyle/>
          <a:p>
            <a:pPr marL="297179" indent="-297179" defTabSz="356615">
              <a:spcBef>
                <a:spcPts val="2600"/>
              </a:spcBef>
              <a:defRPr sz="2496" spc="49"/>
            </a:pPr>
            <a:r>
              <a:rPr dirty="0"/>
              <a:t>泛綠 </a:t>
            </a:r>
          </a:p>
          <a:p>
            <a:pPr marL="594359" lvl="1" indent="-297179" defTabSz="356615">
              <a:spcBef>
                <a:spcPts val="2600"/>
              </a:spcBef>
              <a:defRPr sz="2496" spc="49"/>
            </a:pPr>
            <a:r>
              <a:rPr dirty="0"/>
              <a:t>民進黨：</a:t>
            </a:r>
            <a:r>
              <a:rPr dirty="0">
                <a:solidFill>
                  <a:srgbClr val="941100"/>
                </a:solidFill>
              </a:rPr>
              <a:t>蔡英文、賴清德、姚文智、林佳龍、陳其邁 </a:t>
            </a:r>
          </a:p>
          <a:p>
            <a:pPr marL="594359" lvl="1" indent="-297179" defTabSz="356615">
              <a:spcBef>
                <a:spcPts val="2600"/>
              </a:spcBef>
              <a:defRPr sz="2496" spc="49"/>
            </a:pPr>
            <a:r>
              <a:rPr dirty="0"/>
              <a:t>時代力量：</a:t>
            </a:r>
            <a:r>
              <a:rPr dirty="0">
                <a:solidFill>
                  <a:srgbClr val="941100"/>
                </a:solidFill>
              </a:rPr>
              <a:t>黃國昌、林昶佐、林孟穎、吳崢</a:t>
            </a:r>
          </a:p>
          <a:p>
            <a:pPr marL="297179" indent="-297179" defTabSz="356615">
              <a:spcBef>
                <a:spcPts val="2600"/>
              </a:spcBef>
              <a:defRPr sz="2496" spc="49"/>
            </a:pPr>
            <a:r>
              <a:rPr dirty="0"/>
              <a:t>泛藍</a:t>
            </a:r>
          </a:p>
          <a:p>
            <a:pPr marL="594359" lvl="1" indent="-297179" defTabSz="356615">
              <a:spcBef>
                <a:spcPts val="2600"/>
              </a:spcBef>
              <a:defRPr sz="2496" spc="49"/>
            </a:pPr>
            <a:r>
              <a:rPr dirty="0"/>
              <a:t>國民黨：</a:t>
            </a:r>
            <a:r>
              <a:rPr dirty="0">
                <a:solidFill>
                  <a:srgbClr val="941100"/>
                </a:solidFill>
              </a:rPr>
              <a:t>吳敦義、馬英九、盧秀燕、韓國瑜</a:t>
            </a:r>
          </a:p>
          <a:p>
            <a:pPr marL="594359" lvl="1" indent="-297179" defTabSz="356615">
              <a:spcBef>
                <a:spcPts val="2600"/>
              </a:spcBef>
              <a:defRPr sz="2496" spc="49"/>
            </a:pPr>
            <a:r>
              <a:rPr dirty="0"/>
              <a:t>親民黨：</a:t>
            </a:r>
            <a:r>
              <a:rPr dirty="0">
                <a:solidFill>
                  <a:srgbClr val="941100"/>
                </a:solidFill>
              </a:rPr>
              <a:t>宋楚瑜</a:t>
            </a:r>
          </a:p>
          <a:p>
            <a:pPr marL="297179" indent="-297179" defTabSz="356615">
              <a:spcBef>
                <a:spcPts val="2600"/>
              </a:spcBef>
              <a:defRPr sz="2496" spc="49"/>
            </a:pPr>
            <a:r>
              <a:rPr dirty="0"/>
              <a:t>左派</a:t>
            </a:r>
          </a:p>
          <a:p>
            <a:pPr marL="594359" lvl="1" indent="-297179" defTabSz="356615">
              <a:spcBef>
                <a:spcPts val="2600"/>
              </a:spcBef>
              <a:defRPr sz="2496" spc="49"/>
            </a:pPr>
            <a:r>
              <a:rPr dirty="0"/>
              <a:t>社民黨：</a:t>
            </a:r>
            <a:r>
              <a:rPr dirty="0">
                <a:solidFill>
                  <a:srgbClr val="941100"/>
                </a:solidFill>
              </a:rPr>
              <a:t>范雲、苗博雅</a:t>
            </a:r>
          </a:p>
          <a:p>
            <a:pPr marL="297179" indent="-297179" defTabSz="356615">
              <a:spcBef>
                <a:spcPts val="2600"/>
              </a:spcBef>
              <a:defRPr sz="2496" spc="49"/>
            </a:pPr>
            <a:r>
              <a:rPr dirty="0"/>
              <a:t>右派</a:t>
            </a:r>
          </a:p>
          <a:p>
            <a:pPr marL="594359" lvl="1" indent="-297179" defTabSz="356615">
              <a:spcBef>
                <a:spcPts val="2600"/>
              </a:spcBef>
              <a:defRPr sz="2496" spc="49"/>
            </a:pPr>
            <a:r>
              <a:rPr dirty="0"/>
              <a:t>信心希望聯盟：</a:t>
            </a:r>
            <a:r>
              <a:rPr dirty="0">
                <a:solidFill>
                  <a:srgbClr val="941100"/>
                </a:solidFill>
              </a:rPr>
              <a:t>護家盟</a:t>
            </a:r>
          </a:p>
        </p:txBody>
      </p:sp>
      <p:sp>
        <p:nvSpPr>
          <p:cNvPr id="202" name="獨派…"/>
          <p:cNvSpPr/>
          <p:nvPr/>
        </p:nvSpPr>
        <p:spPr>
          <a:xfrm>
            <a:off x="7729060" y="4954766"/>
            <a:ext cx="4777381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獨派</a:t>
            </a:r>
          </a:p>
          <a:p>
            <a:pPr marL="762000" lvl="1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基進黨：</a:t>
            </a:r>
            <a:r>
              <a:rPr>
                <a:solidFill>
                  <a:srgbClr val="941100"/>
                </a:solidFill>
              </a:rPr>
              <a:t>陳柏惟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統派</a:t>
            </a:r>
          </a:p>
          <a:p>
            <a:pPr marL="762000" lvl="1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新黨：</a:t>
            </a:r>
            <a:r>
              <a:rPr>
                <a:solidFill>
                  <a:srgbClr val="941100"/>
                </a:solidFill>
              </a:rPr>
              <a:t>郁慕明、王炳忠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pc="48"/>
            </a:pPr>
            <a:r>
              <a:t>白色力量：</a:t>
            </a:r>
            <a:r>
              <a:rPr>
                <a:solidFill>
                  <a:srgbClr val="941100"/>
                </a:solidFill>
              </a:rPr>
              <a:t>柯文哲</a:t>
            </a:r>
          </a:p>
        </p:txBody>
      </p:sp>
      <p:sp>
        <p:nvSpPr>
          <p:cNvPr id="203" name="政治人物列表"/>
          <p:cNvSpPr/>
          <p:nvPr/>
        </p:nvSpPr>
        <p:spPr>
          <a:xfrm>
            <a:off x="9259663" y="71585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政治人物列表</a:t>
            </a:r>
          </a:p>
        </p:txBody>
      </p:sp>
      <p:sp>
        <p:nvSpPr>
          <p:cNvPr id="204" name="篩選條件：…"/>
          <p:cNvSpPr/>
          <p:nvPr/>
        </p:nvSpPr>
        <p:spPr>
          <a:xfrm>
            <a:off x="8695128" y="2069124"/>
            <a:ext cx="3693319" cy="223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篩選條件：</a:t>
            </a:r>
          </a:p>
          <a:p>
            <a:pPr algn="r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1.各派政黨代表人物</a:t>
            </a:r>
          </a:p>
          <a:p>
            <a:pPr algn="r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2.具知名度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資料分析過程："/>
          <p:cNvSpPr/>
          <p:nvPr/>
        </p:nvSpPr>
        <p:spPr>
          <a:xfrm>
            <a:off x="911588" y="818570"/>
            <a:ext cx="510692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400" cap="all" spc="215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資料分析過程：</a:t>
            </a:r>
          </a:p>
        </p:txBody>
      </p:sp>
      <p:sp>
        <p:nvSpPr>
          <p:cNvPr id="207" name="1.方法一列出事件：…"/>
          <p:cNvSpPr/>
          <p:nvPr/>
        </p:nvSpPr>
        <p:spPr>
          <a:xfrm>
            <a:off x="915988" y="2081977"/>
            <a:ext cx="10310515" cy="6664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1.方法一列出事件：</a:t>
            </a:r>
          </a:p>
          <a:p>
            <a:pPr lvl="1"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從2018 7月-9月 爬新聞 分析詞頻 找出關鍵字：代表事件</a:t>
            </a:r>
          </a:p>
          <a:p>
            <a:pPr lvl="1"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事件轉換為大事紀</a:t>
            </a:r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endParaRPr dirty="0"/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2.方法二關係人網路聲量測量法：</a:t>
            </a:r>
          </a:p>
          <a:p>
            <a:pPr lvl="1"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a.人物出現在文章中的詞頻</a:t>
            </a:r>
          </a:p>
          <a:p>
            <a:pPr lvl="1"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b.人物的搜尋熱度 - 關鍵字趨勢圖</a:t>
            </a:r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endParaRPr dirty="0"/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3.重疊1.2.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分析過程問題："/>
          <p:cNvSpPr/>
          <p:nvPr/>
        </p:nvSpPr>
        <p:spPr>
          <a:xfrm>
            <a:off x="911588" y="818570"/>
            <a:ext cx="510692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400" cap="all" spc="215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分析過程問題：</a:t>
            </a:r>
          </a:p>
        </p:txBody>
      </p:sp>
      <p:sp>
        <p:nvSpPr>
          <p:cNvPr id="210" name="收集資料過程：…"/>
          <p:cNvSpPr/>
          <p:nvPr/>
        </p:nvSpPr>
        <p:spPr>
          <a:xfrm>
            <a:off x="921947" y="2622260"/>
            <a:ext cx="10182275" cy="223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收集資料過程：</a:t>
            </a:r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ETtoday新聞內容是動態生成，無法以簡單方式抓到過去</a:t>
            </a:r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所有新聞。</a:t>
            </a:r>
          </a:p>
        </p:txBody>
      </p:sp>
      <p:sp>
        <p:nvSpPr>
          <p:cNvPr id="211" name="清洗資料過程：…"/>
          <p:cNvSpPr/>
          <p:nvPr/>
        </p:nvSpPr>
        <p:spPr>
          <a:xfrm>
            <a:off x="921947" y="5260686"/>
            <a:ext cx="5847755" cy="1493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清洗資料過程：</a:t>
            </a:r>
          </a:p>
          <a:p>
            <a:pPr algn="l">
              <a:lnSpc>
                <a:spcPct val="150000"/>
              </a:lnSpc>
              <a:defRPr sz="3200"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垃圾文字清理麻煩（突破中）。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281</Words>
  <Application>Microsoft Macintosh PowerPoint</Application>
  <PresentationFormat>自訂</PresentationFormat>
  <Paragraphs>114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Avenir Medium</vt:lpstr>
      <vt:lpstr>Baskerville</vt:lpstr>
      <vt:lpstr>Baskerville SemiBold</vt:lpstr>
      <vt:lpstr>Helvetica Neue</vt:lpstr>
      <vt:lpstr>Songti TC Light</vt:lpstr>
      <vt:lpstr>New_Template8</vt:lpstr>
      <vt:lpstr>政治新聞分析</vt:lpstr>
      <vt:lpstr>PowerPoint 簡報</vt:lpstr>
      <vt:lpstr>分析政治人物在重大事件發生時的媒體報導量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政治新聞分析</dc:title>
  <cp:lastModifiedBy>Microsoft Office 使用者</cp:lastModifiedBy>
  <cp:revision>3</cp:revision>
  <dcterms:modified xsi:type="dcterms:W3CDTF">2019-01-22T05:25:17Z</dcterms:modified>
</cp:coreProperties>
</file>